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notesMasterIdLst>
    <p:notesMasterId r:id="rId10"/>
  </p:notesMasterIdLst>
  <p:sldIdLst>
    <p:sldId id="256" r:id="rId2"/>
    <p:sldId id="261" r:id="rId3"/>
    <p:sldId id="257" r:id="rId4"/>
    <p:sldId id="263" r:id="rId5"/>
    <p:sldId id="266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5"/>
    <p:restoredTop sz="89647"/>
  </p:normalViewPr>
  <p:slideViewPr>
    <p:cSldViewPr snapToGrid="0">
      <p:cViewPr>
        <p:scale>
          <a:sx n="98" d="100"/>
          <a:sy n="98" d="100"/>
        </p:scale>
        <p:origin x="36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C730B-401A-BF47-A2A8-91A4F5467EDC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D773-E115-4F49-8AF5-136FA640D20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316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DED773-E115-4F49-8AF5-136FA640D20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988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503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159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90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680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kumimoji="1"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579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8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2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0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905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710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619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1D27CBE-8407-A940-B439-68B9C53BDCCD}" type="datetimeFigureOut">
              <a:rPr kumimoji="1" lang="zh-TW" altLang="en-US" smtClean="0"/>
              <a:t>2023/12/9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9BAAA1-70F5-984A-97C0-242759D9086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98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archive.org/web/20220630011914id_/https:/repositum.tuwien.at/bitstream/20.500.12708/20409/1/Heitzinger%20Clemens%20-%202002%20-%20Simulation%20and%20inverse%20modeling%20of%20semiconductor..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ilvaco.com/tcad/victory-process-3d/#presentation_materi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90939580/On_Correlation_between_Hot_Carrier_Stress_Induced_Device_Parameter_Degradation_and_Time_Zero_Variabilit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pdfs.semanticscholar.org/024c/8134e0e86a57dbd85d6f17c97bc4701bf9a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D98787-F86C-4288-78C5-210D7CC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3377" y="2318985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TCAD </a:t>
            </a:r>
            <a:br>
              <a:rPr kumimoji="1" lang="en-US" altLang="zh-TW" b="1" dirty="0"/>
            </a:br>
            <a:r>
              <a:rPr kumimoji="1" lang="en-US" altLang="zh-TW" b="1" dirty="0"/>
              <a:t>Process modeling simulation</a:t>
            </a:r>
            <a:endParaRPr kumimoji="1"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8A1CF3-ED47-F7C4-078E-032EC11D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55" y="6191871"/>
            <a:ext cx="2153090" cy="6463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F02FA5-397E-0120-B31A-F4772AEC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33" y="5053576"/>
            <a:ext cx="1975424" cy="4846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51B301-4037-DE12-4003-BFEECFCC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213" y="4918488"/>
            <a:ext cx="2232379" cy="64633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213871B-9C0C-ED3A-6B06-EBE7F8C26843}"/>
              </a:ext>
            </a:extLst>
          </p:cNvPr>
          <p:cNvSpPr txBox="1"/>
          <p:nvPr/>
        </p:nvSpPr>
        <p:spPr>
          <a:xfrm>
            <a:off x="3006848" y="5529299"/>
            <a:ext cx="5817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SILVACO &amp; SYNOPSYS </a:t>
            </a:r>
          </a:p>
          <a:p>
            <a:r>
              <a:rPr kumimoji="1" lang="en-US" altLang="zh-TW" dirty="0"/>
              <a:t>Build a process modeling in the Memory structure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1CB921-159B-488C-15A5-28CD77A0B83A}"/>
              </a:ext>
            </a:extLst>
          </p:cNvPr>
          <p:cNvSpPr txBox="1"/>
          <p:nvPr/>
        </p:nvSpPr>
        <p:spPr>
          <a:xfrm>
            <a:off x="6711245" y="6394027"/>
            <a:ext cx="506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Top 3 Memory company in the world - Micron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5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494A-6DB8-FB49-66AE-BDC10D7E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9AF79-298C-94AF-4437-D007EE53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85ADD9-DFAE-F70B-2905-BB72B5442583}"/>
              </a:ext>
            </a:extLst>
          </p:cNvPr>
          <p:cNvSpPr/>
          <p:nvPr/>
        </p:nvSpPr>
        <p:spPr>
          <a:xfrm>
            <a:off x="6900750" y="896330"/>
            <a:ext cx="3231940" cy="807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5W1H Analysis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490756-FD8F-E980-E427-7A4D472F670C}"/>
              </a:ext>
            </a:extLst>
          </p:cNvPr>
          <p:cNvSpPr/>
          <p:nvPr/>
        </p:nvSpPr>
        <p:spPr>
          <a:xfrm>
            <a:off x="392072" y="896330"/>
            <a:ext cx="4396904" cy="807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E525E8-3768-0AEC-1D52-0A96F096DF18}"/>
              </a:ext>
            </a:extLst>
          </p:cNvPr>
          <p:cNvSpPr txBox="1"/>
          <p:nvPr/>
        </p:nvSpPr>
        <p:spPr>
          <a:xfrm>
            <a:off x="808010" y="4970660"/>
            <a:ext cx="325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Paper Review Guideline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E93ECF-D4A9-1F4C-81F4-BCF683019606}"/>
              </a:ext>
            </a:extLst>
          </p:cNvPr>
          <p:cNvSpPr txBox="1"/>
          <p:nvPr/>
        </p:nvSpPr>
        <p:spPr>
          <a:xfrm>
            <a:off x="4874376" y="2093976"/>
            <a:ext cx="66472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What:  </a:t>
            </a:r>
            <a:r>
              <a:rPr kumimoji="1" lang="en-US" altLang="zh-TW" sz="2800" dirty="0"/>
              <a:t>Reducing cycle time in semiconductors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Why</a:t>
            </a:r>
            <a:r>
              <a:rPr kumimoji="1" lang="en-US" altLang="zh-TW" sz="2800" dirty="0"/>
              <a:t>: Increasing the competition in the 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When: </a:t>
            </a:r>
            <a:r>
              <a:rPr kumimoji="1" lang="en-US" altLang="zh-TW" sz="2800" dirty="0"/>
              <a:t>Development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Who: </a:t>
            </a:r>
            <a:r>
              <a:rPr kumimoji="1" lang="en-US" altLang="zh-TW" sz="2800" dirty="0"/>
              <a:t>Process integration overall in Front-end-of-line manufacturing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Where: </a:t>
            </a:r>
            <a:r>
              <a:rPr kumimoji="1" lang="en-US" altLang="zh-TW" sz="2800" dirty="0"/>
              <a:t>4 process flow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TW" sz="2800" b="1" dirty="0"/>
              <a:t>How: </a:t>
            </a:r>
            <a:r>
              <a:rPr kumimoji="1" lang="en-US" altLang="zh-TW" sz="2800" dirty="0"/>
              <a:t>Process modeling by DoE </a:t>
            </a:r>
            <a:endParaRPr kumimoji="1"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4AE4F9-0B5B-8A94-8ACA-25F98FFE02FF}"/>
              </a:ext>
            </a:extLst>
          </p:cNvPr>
          <p:cNvSpPr txBox="1"/>
          <p:nvPr/>
        </p:nvSpPr>
        <p:spPr>
          <a:xfrm>
            <a:off x="539270" y="2505674"/>
            <a:ext cx="4072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Combination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Process </a:t>
            </a:r>
            <a:r>
              <a:rPr lang="en-US" altLang="zh-TW" b="1" dirty="0">
                <a:solidFill>
                  <a:srgbClr val="000000"/>
                </a:solidFill>
                <a:latin typeface="Lato" panose="020F0502020204030203" pitchFamily="34" charset="0"/>
              </a:rPr>
              <a:t>Simulation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Reality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&amp; 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Artificial Intelligence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to help semiconductor manufacturing: </a:t>
            </a:r>
          </a:p>
          <a:p>
            <a:pPr algn="l"/>
            <a:endParaRPr lang="en-US" altLang="zh-TW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The correct direction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Lato" panose="020F0502020204030203" pitchFamily="34" charset="0"/>
              </a:rPr>
              <a:t>Predict running inline performance</a:t>
            </a:r>
            <a:endParaRPr lang="en-US" altLang="zh-TW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Lato" panose="020F0502020204030203" pitchFamily="34" charset="0"/>
              </a:rPr>
              <a:t>Try a window in each step</a:t>
            </a:r>
            <a:endParaRPr lang="en-US" altLang="zh-TW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8145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494A-6DB8-FB49-66AE-BDC10D7E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9AF79-298C-94AF-4437-D007EE53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144481-D934-38B4-AEE8-8F86999F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11" y="804612"/>
            <a:ext cx="1975424" cy="484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05529D-677F-0D20-3E7D-385F6C7AAAC7}"/>
              </a:ext>
            </a:extLst>
          </p:cNvPr>
          <p:cNvSpPr/>
          <p:nvPr/>
        </p:nvSpPr>
        <p:spPr>
          <a:xfrm>
            <a:off x="3529611" y="912892"/>
            <a:ext cx="5204227" cy="807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Framework</a:t>
            </a:r>
          </a:p>
          <a:p>
            <a:pPr algn="ctr"/>
            <a:r>
              <a:rPr kumimoji="1" lang="en-US" altLang="zh-TW" sz="2800" i="1" dirty="0"/>
              <a:t>Input and output files  </a:t>
            </a:r>
            <a:endParaRPr kumimoji="1" lang="zh-TW" altLang="en-US" sz="2800" i="1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0C19474-92BB-9314-F9D2-6CF82CC164DC}"/>
              </a:ext>
            </a:extLst>
          </p:cNvPr>
          <p:cNvSpPr/>
          <p:nvPr/>
        </p:nvSpPr>
        <p:spPr>
          <a:xfrm>
            <a:off x="1310516" y="2114311"/>
            <a:ext cx="2765538" cy="9386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Structure File</a:t>
            </a:r>
          </a:p>
          <a:p>
            <a:pPr algn="ctr"/>
            <a:r>
              <a:rPr kumimoji="1" lang="en-US" altLang="zh-TW" dirty="0"/>
              <a:t>- Process and Electron field</a:t>
            </a: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EA7381C-3015-1DD8-1B05-4E9EBE86CE06}"/>
              </a:ext>
            </a:extLst>
          </p:cNvPr>
          <p:cNvSpPr/>
          <p:nvPr/>
        </p:nvSpPr>
        <p:spPr>
          <a:xfrm>
            <a:off x="1448850" y="5592654"/>
            <a:ext cx="2536268" cy="9386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Deck Build</a:t>
            </a:r>
          </a:p>
          <a:p>
            <a:pPr algn="ctr"/>
            <a:r>
              <a:rPr kumimoji="1" lang="en-US" altLang="zh-TW" dirty="0"/>
              <a:t>- In Linux system 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CBECE50-65CC-199F-5C0D-49B2FF007CF0}"/>
              </a:ext>
            </a:extLst>
          </p:cNvPr>
          <p:cNvSpPr/>
          <p:nvPr/>
        </p:nvSpPr>
        <p:spPr>
          <a:xfrm>
            <a:off x="1773874" y="3906076"/>
            <a:ext cx="2006121" cy="9386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ATLAS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4324763-A302-5C0D-AD90-BB41C31C977D}"/>
              </a:ext>
            </a:extLst>
          </p:cNvPr>
          <p:cNvSpPr/>
          <p:nvPr/>
        </p:nvSpPr>
        <p:spPr>
          <a:xfrm>
            <a:off x="4611199" y="3160967"/>
            <a:ext cx="2969601" cy="536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Runtime Output</a:t>
            </a:r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ABFCA1A-2709-07AC-996B-909B33A0EAEB}"/>
              </a:ext>
            </a:extLst>
          </p:cNvPr>
          <p:cNvSpPr/>
          <p:nvPr/>
        </p:nvSpPr>
        <p:spPr>
          <a:xfrm>
            <a:off x="4893180" y="5000452"/>
            <a:ext cx="2246812" cy="53606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Structure File</a:t>
            </a:r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893D52B-D48E-1D6E-56BA-689BECA80DAD}"/>
              </a:ext>
            </a:extLst>
          </p:cNvPr>
          <p:cNvSpPr/>
          <p:nvPr/>
        </p:nvSpPr>
        <p:spPr>
          <a:xfrm>
            <a:off x="4893180" y="3919852"/>
            <a:ext cx="2246812" cy="83210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Log File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D31994-3E5F-A812-F434-E04291B2FDD8}"/>
              </a:ext>
            </a:extLst>
          </p:cNvPr>
          <p:cNvSpPr/>
          <p:nvPr/>
        </p:nvSpPr>
        <p:spPr>
          <a:xfrm>
            <a:off x="8140427" y="4517886"/>
            <a:ext cx="2480990" cy="4973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TONY</a:t>
            </a:r>
            <a:r>
              <a:rPr kumimoji="1" lang="zh-TW" altLang="en-US" dirty="0"/>
              <a:t> </a:t>
            </a:r>
            <a:r>
              <a:rPr kumimoji="1" lang="en-US" altLang="zh-TW" dirty="0"/>
              <a:t>PLOT</a:t>
            </a:r>
          </a:p>
          <a:p>
            <a:pPr algn="ctr"/>
            <a:r>
              <a:rPr kumimoji="1" lang="en-US" altLang="zh-TW" dirty="0">
                <a:highlight>
                  <a:srgbClr val="FFFF00"/>
                </a:highlight>
              </a:rPr>
              <a:t>Physical structure</a:t>
            </a:r>
            <a:endParaRPr kumimoji="1" lang="zh-TW" altLang="en-US" dirty="0">
              <a:highlight>
                <a:srgbClr val="FFFF00"/>
              </a:highlight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9DF5521C-F918-F6D2-E586-639749EE32B6}"/>
              </a:ext>
            </a:extLst>
          </p:cNvPr>
          <p:cNvSpPr/>
          <p:nvPr/>
        </p:nvSpPr>
        <p:spPr>
          <a:xfrm rot="1314337" flipV="1">
            <a:off x="3742453" y="4872892"/>
            <a:ext cx="583653" cy="285425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6385DFFB-9D85-3A85-5885-76324582E839}"/>
              </a:ext>
            </a:extLst>
          </p:cNvPr>
          <p:cNvSpPr/>
          <p:nvPr/>
        </p:nvSpPr>
        <p:spPr>
          <a:xfrm rot="20307466">
            <a:off x="3848842" y="3623402"/>
            <a:ext cx="530635" cy="287135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16625700-FB60-EFD6-37B4-4C86E49578FA}"/>
              </a:ext>
            </a:extLst>
          </p:cNvPr>
          <p:cNvSpPr/>
          <p:nvPr/>
        </p:nvSpPr>
        <p:spPr>
          <a:xfrm>
            <a:off x="3985118" y="4192337"/>
            <a:ext cx="530635" cy="287135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FB8BF327-7048-2BC5-3E37-DA8975445EFD}"/>
              </a:ext>
            </a:extLst>
          </p:cNvPr>
          <p:cNvSpPr/>
          <p:nvPr/>
        </p:nvSpPr>
        <p:spPr>
          <a:xfrm rot="20307466">
            <a:off x="7222198" y="4907183"/>
            <a:ext cx="530635" cy="287135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ADD51900-3C47-67F9-1252-892878FF3AA2}"/>
              </a:ext>
            </a:extLst>
          </p:cNvPr>
          <p:cNvSpPr/>
          <p:nvPr/>
        </p:nvSpPr>
        <p:spPr>
          <a:xfrm rot="1314337" flipV="1">
            <a:off x="7262226" y="4311632"/>
            <a:ext cx="488576" cy="297924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4D9BD847-4AB0-B751-FED0-DE19D7CC2885}"/>
              </a:ext>
            </a:extLst>
          </p:cNvPr>
          <p:cNvSpPr/>
          <p:nvPr/>
        </p:nvSpPr>
        <p:spPr>
          <a:xfrm rot="5400000" flipV="1">
            <a:off x="2532646" y="3280038"/>
            <a:ext cx="488576" cy="297924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EEFC44ED-7891-F139-F237-EC08903FE705}"/>
              </a:ext>
            </a:extLst>
          </p:cNvPr>
          <p:cNvSpPr/>
          <p:nvPr/>
        </p:nvSpPr>
        <p:spPr>
          <a:xfrm rot="16200000" flipV="1">
            <a:off x="2519885" y="5060731"/>
            <a:ext cx="488576" cy="297924"/>
          </a:xfrm>
          <a:prstGeom prst="rightArrow">
            <a:avLst/>
          </a:prstGeom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455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494A-6DB8-FB49-66AE-BDC10D7E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9AF79-298C-94AF-4437-D007EE53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/>
                </a:solidFill>
                <a:highlight>
                  <a:srgbClr val="FFFF00"/>
                </a:highlight>
              </a:rPr>
              <a:t>Inline</a:t>
            </a:r>
            <a:r>
              <a:rPr lang="en-US" altLang="zh-TW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The purpose of a process simulator is to create a virtual representation of a physical structure.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There are four basic ways to create the structure: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1. Solid modeling (assembly of geometric shapes)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2. Photo Mask </a:t>
            </a:r>
            <a:r>
              <a:rPr lang="en-US" altLang="zh-TW" dirty="0">
                <a:solidFill>
                  <a:schemeClr val="tx1"/>
                </a:solidFill>
              </a:rPr>
              <a:t>to a solid foundation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 3. Process simulation using geometric style </a:t>
            </a:r>
            <a:r>
              <a:rPr lang="en-US" altLang="zh-TW" dirty="0">
                <a:solidFill>
                  <a:srgbClr val="FF0000"/>
                </a:solidFill>
              </a:rPr>
              <a:t>etch/deposit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4. Use a topographical etch/deposit emulation engine to simulate the etch/deposit chamber physics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Other process steps, implant diffuse, etc., 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independently have similar physics or rule-based options</a:t>
            </a:r>
          </a:p>
          <a:p>
            <a:endParaRPr kumimoji="1" lang="en-US" altLang="zh-TW" dirty="0">
              <a:solidFill>
                <a:schemeClr val="tx1"/>
              </a:solidFill>
            </a:endParaRPr>
          </a:p>
          <a:p>
            <a:r>
              <a:rPr kumimoji="1" lang="en-US" altLang="zh-TW" sz="2000" dirty="0">
                <a:solidFill>
                  <a:schemeClr val="tx1"/>
                </a:solidFill>
              </a:rPr>
              <a:t>We will predict : </a:t>
            </a:r>
          </a:p>
          <a:p>
            <a:pPr marL="457200" indent="-457200">
              <a:buAutoNum type="arabicPeriod"/>
            </a:pPr>
            <a:r>
              <a:rPr kumimoji="1" lang="en-US" altLang="zh-TW" sz="2000" dirty="0">
                <a:solidFill>
                  <a:schemeClr val="tx1"/>
                </a:solidFill>
              </a:rPr>
              <a:t>What is an etched structure?   2. Whether doping or implementation have residue?</a:t>
            </a:r>
          </a:p>
          <a:p>
            <a:r>
              <a:rPr kumimoji="1" lang="en-US" altLang="zh-TW" sz="2000" dirty="0">
                <a:solidFill>
                  <a:schemeClr val="tx1"/>
                </a:solidFill>
              </a:rPr>
              <a:t>3. Whether each step has oxidized in each step?  From Tony</a:t>
            </a:r>
            <a:r>
              <a:rPr kumimoji="1" lang="zh-TW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zh-TW" sz="2000" dirty="0">
                <a:solidFill>
                  <a:schemeClr val="tx1"/>
                </a:solidFill>
              </a:rPr>
              <a:t>Plot to check 2D and 3D</a:t>
            </a:r>
          </a:p>
          <a:p>
            <a:r>
              <a:rPr kumimoji="1" lang="en-US" altLang="zh-TW" sz="2000" dirty="0">
                <a:solidFill>
                  <a:schemeClr val="tx1"/>
                </a:solidFill>
                <a:sym typeface="Wingdings" pitchFamily="2" charset="2"/>
              </a:rPr>
              <a:t>        </a:t>
            </a:r>
            <a:r>
              <a:rPr kumimoji="1" lang="en-US" altLang="zh-TW" sz="2000" u="sng" dirty="0">
                <a:solidFill>
                  <a:srgbClr val="FF0000"/>
                </a:solidFill>
                <a:sym typeface="Wingdings" pitchFamily="2" charset="2"/>
              </a:rPr>
              <a:t>Y</a:t>
            </a:r>
            <a:r>
              <a:rPr kumimoji="1" lang="en-US" altLang="zh-TW" sz="2000" u="sng" dirty="0">
                <a:solidFill>
                  <a:srgbClr val="FF0000"/>
                </a:solidFill>
              </a:rPr>
              <a:t>ield &amp; inline (DoE with Big data)</a:t>
            </a:r>
          </a:p>
          <a:p>
            <a:endParaRPr kumimoji="1" lang="en-US" altLang="zh-TW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tx1"/>
                </a:solidFill>
                <a:highlight>
                  <a:srgbClr val="FFFF00"/>
                </a:highlight>
              </a:rPr>
              <a:t>Yield </a:t>
            </a:r>
            <a:endParaRPr kumimoji="1" lang="en-US" altLang="zh-TW" sz="2000" dirty="0">
              <a:solidFill>
                <a:schemeClr val="tx1"/>
              </a:solidFill>
            </a:endParaRPr>
          </a:p>
          <a:p>
            <a:r>
              <a:rPr kumimoji="1" lang="en-US" altLang="zh-TW" sz="2000" dirty="0">
                <a:solidFill>
                  <a:schemeClr val="tx1"/>
                </a:solidFill>
              </a:rPr>
              <a:t>Finally, it can allow people to predict yield performance by inline performance</a:t>
            </a:r>
          </a:p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6684E8-B3EE-9EC5-F8EB-71743107B2C0}"/>
              </a:ext>
            </a:extLst>
          </p:cNvPr>
          <p:cNvSpPr/>
          <p:nvPr/>
        </p:nvSpPr>
        <p:spPr>
          <a:xfrm>
            <a:off x="1941154" y="653433"/>
            <a:ext cx="8045373" cy="807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Four Process Simulation &amp; yield predication flow</a:t>
            </a:r>
            <a:endParaRPr kumimoji="1" lang="zh-TW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3714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                  ii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E22576-E959-AFB8-E500-AFC30DEEB99F}"/>
              </a:ext>
            </a:extLst>
          </p:cNvPr>
          <p:cNvSpPr txBox="1"/>
          <p:nvPr/>
        </p:nvSpPr>
        <p:spPr>
          <a:xfrm>
            <a:off x="10067642" y="457200"/>
            <a:ext cx="94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highlight>
                  <a:srgbClr val="FFFF00"/>
                </a:highlight>
              </a:rPr>
              <a:t>Inline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25BEB4-E638-9A91-EE9E-F205CB840590}"/>
              </a:ext>
            </a:extLst>
          </p:cNvPr>
          <p:cNvSpPr txBox="1"/>
          <p:nvPr/>
        </p:nvSpPr>
        <p:spPr>
          <a:xfrm>
            <a:off x="441366" y="685800"/>
            <a:ext cx="9515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Photo Mask </a:t>
            </a:r>
            <a:r>
              <a:rPr lang="en-US" altLang="zh-TW" sz="3200" dirty="0"/>
              <a:t>Layout</a:t>
            </a:r>
            <a:endParaRPr lang="en-US" altLang="zh-TW" sz="3200" dirty="0">
              <a:solidFill>
                <a:srgbClr val="FF0000"/>
              </a:solidFill>
            </a:endParaRPr>
          </a:p>
          <a:p>
            <a:r>
              <a:rPr kumimoji="1" lang="en-US" altLang="zh-TW" sz="3200" dirty="0">
                <a:solidFill>
                  <a:schemeClr val="tx1"/>
                </a:solidFill>
              </a:rPr>
              <a:t>Tony Plot check 2D, 3D and Top view</a:t>
            </a:r>
            <a:endParaRPr kumimoji="1"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315264E-2FF0-7942-12D9-163586C7C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11" y="1989861"/>
            <a:ext cx="4647167" cy="419562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DE7B836-09E8-E4F3-5C29-1D89E237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324" y="3192123"/>
            <a:ext cx="4360272" cy="250259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AA63C416-20DB-840B-03C5-EAC105403873}"/>
              </a:ext>
            </a:extLst>
          </p:cNvPr>
          <p:cNvSpPr txBox="1"/>
          <p:nvPr/>
        </p:nvSpPr>
        <p:spPr>
          <a:xfrm>
            <a:off x="7256833" y="2736334"/>
            <a:ext cx="344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Implement Boron dose profile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672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化對角線角落矩形 3">
            <a:hlinkClick r:id="rId2"/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143474" y="1270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2D, 3D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011C26-5F6D-3C70-E849-ADA3A2BE2644}"/>
              </a:ext>
            </a:extLst>
          </p:cNvPr>
          <p:cNvSpPr txBox="1"/>
          <p:nvPr/>
        </p:nvSpPr>
        <p:spPr>
          <a:xfrm>
            <a:off x="439382" y="193030"/>
            <a:ext cx="951507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Etch/deposit </a:t>
            </a:r>
          </a:p>
          <a:p>
            <a:r>
              <a:rPr kumimoji="1" lang="en-US" altLang="zh-TW" sz="3200" dirty="0">
                <a:solidFill>
                  <a:schemeClr val="tx1"/>
                </a:solidFill>
              </a:rPr>
              <a:t>Tony Plot check 2D, 3D and Top view</a:t>
            </a:r>
            <a:endParaRPr kumimoji="1" lang="en-US" altLang="zh-TW" sz="1800" dirty="0">
              <a:solidFill>
                <a:schemeClr val="tx1"/>
              </a:solidFill>
            </a:endParaRPr>
          </a:p>
          <a:p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6F3BE2-6964-0AE0-A4D5-BBA84413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0" y="1504810"/>
            <a:ext cx="6366060" cy="477748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A78714-5593-688F-ACD9-6E6CC47EE1EE}"/>
              </a:ext>
            </a:extLst>
          </p:cNvPr>
          <p:cNvSpPr txBox="1"/>
          <p:nvPr/>
        </p:nvSpPr>
        <p:spPr>
          <a:xfrm>
            <a:off x="0" y="6274137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21 DE process flow </a:t>
            </a:r>
            <a:endParaRPr kumimoji="1"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CD60C2-D9D7-3546-F155-CABBA1237ACA}"/>
              </a:ext>
            </a:extLst>
          </p:cNvPr>
          <p:cNvSpPr txBox="1"/>
          <p:nvPr/>
        </p:nvSpPr>
        <p:spPr>
          <a:xfrm>
            <a:off x="0" y="3774891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40 Dep process flow </a:t>
            </a:r>
            <a:endParaRPr kumimoji="1"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40DFCC-0B92-D1D0-7362-3A250F4120FE}"/>
              </a:ext>
            </a:extLst>
          </p:cNvPr>
          <p:cNvSpPr txBox="1"/>
          <p:nvPr/>
        </p:nvSpPr>
        <p:spPr>
          <a:xfrm>
            <a:off x="1947882" y="3801247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Oxidation residue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C722DB-AC1E-8E31-C910-EFF98A63EBCE}"/>
              </a:ext>
            </a:extLst>
          </p:cNvPr>
          <p:cNvSpPr txBox="1"/>
          <p:nvPr/>
        </p:nvSpPr>
        <p:spPr>
          <a:xfrm>
            <a:off x="1947882" y="6269244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Dry etch completed</a:t>
            </a:r>
            <a:endParaRPr kumimoji="1"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2D649C-9470-B91D-34A4-A1A65ED539B0}"/>
              </a:ext>
            </a:extLst>
          </p:cNvPr>
          <p:cNvSpPr txBox="1"/>
          <p:nvPr/>
        </p:nvSpPr>
        <p:spPr>
          <a:xfrm>
            <a:off x="4117270" y="3654661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cross section </a:t>
            </a:r>
            <a:endParaRPr kumimoji="1"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AF3ED5-F768-4A99-9D48-3894CB1BF398}"/>
              </a:ext>
            </a:extLst>
          </p:cNvPr>
          <p:cNvSpPr txBox="1"/>
          <p:nvPr/>
        </p:nvSpPr>
        <p:spPr>
          <a:xfrm>
            <a:off x="293379" y="1171189"/>
            <a:ext cx="111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  <a:highlight>
                  <a:srgbClr val="FFFF00"/>
                </a:highlight>
              </a:rPr>
              <a:t>2D, 3D</a:t>
            </a:r>
            <a:endParaRPr kumimoji="1" lang="zh-TW" altLang="en-US" dirty="0">
              <a:highlight>
                <a:srgbClr val="FFFF00"/>
              </a:highlight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E2F9CCB-425A-B7A8-0197-5B119443CE2A}"/>
              </a:ext>
            </a:extLst>
          </p:cNvPr>
          <p:cNvSpPr txBox="1"/>
          <p:nvPr/>
        </p:nvSpPr>
        <p:spPr>
          <a:xfrm>
            <a:off x="6952786" y="1221681"/>
            <a:ext cx="211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  <a:highlight>
                  <a:srgbClr val="FFFF00"/>
                </a:highlight>
              </a:rPr>
              <a:t> Top view</a:t>
            </a:r>
            <a:endParaRPr kumimoji="1" lang="zh-TW" altLang="en-US" dirty="0">
              <a:highlight>
                <a:srgbClr val="FFFF00"/>
              </a:highlight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DEE9B9F-2730-B08A-7D8F-2D98973A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635" y="1540521"/>
            <a:ext cx="3884275" cy="4940124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F2B6D19-46E1-16DE-8AB7-C18264114520}"/>
              </a:ext>
            </a:extLst>
          </p:cNvPr>
          <p:cNvSpPr txBox="1"/>
          <p:nvPr/>
        </p:nvSpPr>
        <p:spPr>
          <a:xfrm>
            <a:off x="8824299" y="1796086"/>
            <a:ext cx="2613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21 process flow 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0C48A3E-9C53-D86C-6B2C-9DE92988F1BC}"/>
              </a:ext>
            </a:extLst>
          </p:cNvPr>
          <p:cNvSpPr txBox="1"/>
          <p:nvPr/>
        </p:nvSpPr>
        <p:spPr>
          <a:xfrm>
            <a:off x="10238842" y="397279"/>
            <a:ext cx="91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highlight>
                  <a:srgbClr val="FFFF00"/>
                </a:highlight>
              </a:rPr>
              <a:t>Inline</a:t>
            </a:r>
            <a:endParaRPr kumimoji="1" lang="zh-TW" altLang="en-US" dirty="0"/>
          </a:p>
        </p:txBody>
      </p:sp>
      <p:sp>
        <p:nvSpPr>
          <p:cNvPr id="24" name="文字方塊 23">
            <a:hlinkClick r:id="rId2"/>
            <a:extLst>
              <a:ext uri="{FF2B5EF4-FFF2-40B4-BE49-F238E27FC236}">
                <a16:creationId xmlns:a16="http://schemas.microsoft.com/office/drawing/2014/main" id="{AB6B3E1B-F688-A5E0-BD2D-ADA7F09FB3A6}"/>
              </a:ext>
            </a:extLst>
          </p:cNvPr>
          <p:cNvSpPr txBox="1"/>
          <p:nvPr/>
        </p:nvSpPr>
        <p:spPr>
          <a:xfrm>
            <a:off x="9894582" y="6437194"/>
            <a:ext cx="88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link</a:t>
            </a:r>
            <a:endParaRPr kumimoji="1" lang="zh-TW" altLang="en-US" dirty="0"/>
          </a:p>
        </p:txBody>
      </p:sp>
      <p:pic>
        <p:nvPicPr>
          <p:cNvPr id="25" name="內容版面配置區 8">
            <a:extLst>
              <a:ext uri="{FF2B5EF4-FFF2-40B4-BE49-F238E27FC236}">
                <a16:creationId xmlns:a16="http://schemas.microsoft.com/office/drawing/2014/main" id="{8925029C-1CED-694E-FE2D-AE2B589F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810567" y="5899817"/>
            <a:ext cx="920593" cy="911546"/>
          </a:xfrm>
        </p:spPr>
      </p:pic>
    </p:spTree>
    <p:extLst>
      <p:ext uri="{BB962C8B-B14F-4D97-AF65-F5344CB8AC3E}">
        <p14:creationId xmlns:p14="http://schemas.microsoft.com/office/powerpoint/2010/main" val="116018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494A-6DB8-FB49-66AE-BDC10D7E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9AF79-298C-94AF-4437-D007EE533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0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72A887-A201-1466-BF37-D26E5DFAC9AA}"/>
              </a:ext>
            </a:extLst>
          </p:cNvPr>
          <p:cNvSpPr txBox="1"/>
          <p:nvPr/>
        </p:nvSpPr>
        <p:spPr>
          <a:xfrm>
            <a:off x="801511" y="685800"/>
            <a:ext cx="7015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</a:rPr>
              <a:t>Yield &amp; inline (DoE with Big data)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325A18-D3B7-8F71-A39E-4601C0419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" y="2213647"/>
            <a:ext cx="5725725" cy="4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AB29CB-1235-0E04-1EDA-4CDFD5C103CF}"/>
              </a:ext>
            </a:extLst>
          </p:cNvPr>
          <p:cNvSpPr txBox="1"/>
          <p:nvPr/>
        </p:nvSpPr>
        <p:spPr>
          <a:xfrm>
            <a:off x="938728" y="1792026"/>
            <a:ext cx="43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DRAM process script 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47EB98-13F2-9EC7-AD59-E00CC2998FA3}"/>
              </a:ext>
            </a:extLst>
          </p:cNvPr>
          <p:cNvSpPr txBox="1"/>
          <p:nvPr/>
        </p:nvSpPr>
        <p:spPr>
          <a:xfrm>
            <a:off x="5964879" y="2380792"/>
            <a:ext cx="55275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Simulation of inline run DoE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Fab running performance yield and inline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Machine learning involves using algorithms to classify collected data, including historical data and experiences</a:t>
            </a:r>
          </a:p>
          <a:p>
            <a:r>
              <a:rPr kumimoji="1" lang="en-US" altLang="zh-TW" dirty="0">
                <a:sym typeface="Wingdings" pitchFamily="2" charset="2"/>
              </a:rPr>
              <a:t>      Find the higher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Compare DoE from Modeling with fab inline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ym typeface="Wingdings" pitchFamily="2" charset="2"/>
              </a:rPr>
              <a:t> Predict yield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527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494A-6DB8-FB49-66AE-BDC10D7E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Background &amp; Motivation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br>
              <a:rPr lang="en-US" altLang="zh-TW" b="1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endParaRPr kumimoji="1" lang="zh-TW" altLang="en-US" dirty="0"/>
          </a:p>
        </p:txBody>
      </p:sp>
      <p:sp>
        <p:nvSpPr>
          <p:cNvPr id="4" name="圓角化對角線角落矩形 3">
            <a:extLst>
              <a:ext uri="{FF2B5EF4-FFF2-40B4-BE49-F238E27FC236}">
                <a16:creationId xmlns:a16="http://schemas.microsoft.com/office/drawing/2014/main" id="{B5D0CF4D-AE1E-4023-1CAF-16422371E6A2}"/>
              </a:ext>
            </a:extLst>
          </p:cNvPr>
          <p:cNvSpPr/>
          <p:nvPr/>
        </p:nvSpPr>
        <p:spPr>
          <a:xfrm>
            <a:off x="0" y="39471"/>
            <a:ext cx="11390489" cy="6832600"/>
          </a:xfrm>
          <a:prstGeom prst="round2Diag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2F9539-C62C-7755-9427-9844AE40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963" y="1663309"/>
            <a:ext cx="2237781" cy="6478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1E5073-91AE-7D34-7775-D8F1DCB8F714}"/>
              </a:ext>
            </a:extLst>
          </p:cNvPr>
          <p:cNvSpPr/>
          <p:nvPr/>
        </p:nvSpPr>
        <p:spPr>
          <a:xfrm>
            <a:off x="1028601" y="965357"/>
            <a:ext cx="8781997" cy="6478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3200" dirty="0"/>
              <a:t>Conclusion: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44B559-F97E-90FA-EDED-CDD4886448AC}"/>
              </a:ext>
            </a:extLst>
          </p:cNvPr>
          <p:cNvSpPr txBox="1"/>
          <p:nvPr/>
        </p:nvSpPr>
        <p:spPr>
          <a:xfrm>
            <a:off x="397950" y="2377062"/>
            <a:ext cx="8948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/>
              <a:t>Now, semiconductor fabs use Device Simulation, which stands for simulating the electrical characteristics of silicon-based and compound semiconductor devices as a response to external electrical, thermal, or optical boundary conditions </a:t>
            </a:r>
            <a:r>
              <a:rPr kumimoji="1" lang="en-US" altLang="zh-TW" dirty="0">
                <a:hlinkClick r:id="rId3"/>
              </a:rPr>
              <a:t>[1]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en-US" altLang="zh-TW" dirty="0"/>
              <a:t>Currently, TCAD Modeling of stress impact on performance and reliability </a:t>
            </a:r>
            <a:r>
              <a:rPr kumimoji="1" lang="en-US" altLang="zh-TW" dirty="0">
                <a:hlinkClick r:id="rId4"/>
              </a:rPr>
              <a:t>[2]</a:t>
            </a:r>
            <a:endParaRPr kumimoji="1" lang="en-US" altLang="zh-TW" dirty="0"/>
          </a:p>
          <a:p>
            <a:pPr marL="342900" indent="-342900">
              <a:buAutoNum type="arabicPeriod"/>
            </a:pPr>
            <a:r>
              <a:rPr kumimoji="1" lang="en-US" altLang="zh-TW" dirty="0"/>
              <a:t>Development: Process Simulation </a:t>
            </a:r>
          </a:p>
          <a:p>
            <a:pPr marL="342900" indent="-342900">
              <a:buAutoNum type="arabicPeriod"/>
            </a:pPr>
            <a:r>
              <a:rPr kumimoji="1" lang="en-US" altLang="zh-TW" dirty="0"/>
              <a:t>Future Goal: Combined process simulation &amp; device simulation  </a:t>
            </a:r>
          </a:p>
          <a:p>
            <a:pPr marL="342900" indent="-342900">
              <a:buAutoNum type="arabicPeriod"/>
            </a:pPr>
            <a:endParaRPr kumimoji="1" lang="en-US" altLang="zh-TW" dirty="0"/>
          </a:p>
          <a:p>
            <a:pPr marL="342900" indent="-342900">
              <a:buAutoNum type="arabicPeriod"/>
            </a:pPr>
            <a:endParaRPr kumimoji="1"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2C59E6D-2927-F6EC-DA9D-D25443361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193482" y="2892349"/>
            <a:ext cx="2376839" cy="1786173"/>
          </a:xfrm>
        </p:spPr>
      </p:pic>
      <p:sp>
        <p:nvSpPr>
          <p:cNvPr id="12" name="圓角化對角線角落矩形 11">
            <a:extLst>
              <a:ext uri="{FF2B5EF4-FFF2-40B4-BE49-F238E27FC236}">
                <a16:creationId xmlns:a16="http://schemas.microsoft.com/office/drawing/2014/main" id="{3C6E22E8-7662-CCB0-756B-B8489AD30E7F}"/>
              </a:ext>
            </a:extLst>
          </p:cNvPr>
          <p:cNvSpPr/>
          <p:nvPr/>
        </p:nvSpPr>
        <p:spPr>
          <a:xfrm>
            <a:off x="9250761" y="2377062"/>
            <a:ext cx="1892277" cy="480725"/>
          </a:xfrm>
          <a:prstGeom prst="round2Diag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Device Simulation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EBA6722-27FF-2483-0B31-4E2C88049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7773" y="4678522"/>
            <a:ext cx="2554727" cy="17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6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{98238C33-1A34-2847-A12D-63FD468EF467}tf10001070</Template>
  <TotalTime>1407</TotalTime>
  <Words>497</Words>
  <Application>Microsoft Macintosh PowerPoint</Application>
  <PresentationFormat>寬螢幕</PresentationFormat>
  <Paragraphs>92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Arial</vt:lpstr>
      <vt:lpstr>Calibri</vt:lpstr>
      <vt:lpstr>Lato</vt:lpstr>
      <vt:lpstr>Rockwell</vt:lpstr>
      <vt:lpstr>Rockwell Condensed</vt:lpstr>
      <vt:lpstr>Rockwell Extra Bold</vt:lpstr>
      <vt:lpstr>Wingdings</vt:lpstr>
      <vt:lpstr>木刻字型</vt:lpstr>
      <vt:lpstr>TCAD  Process modeling simulation</vt:lpstr>
      <vt:lpstr>Background &amp; Motivation  </vt:lpstr>
      <vt:lpstr>Background &amp; Motivation  </vt:lpstr>
      <vt:lpstr>Background &amp; Motivation  </vt:lpstr>
      <vt:lpstr>PowerPoint 簡報</vt:lpstr>
      <vt:lpstr>PowerPoint 簡報</vt:lpstr>
      <vt:lpstr>Background &amp; Motivation  </vt:lpstr>
      <vt:lpstr>Background &amp; Motivation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TCAD Process modeling simulation</dc:title>
  <dc:creator>Microsoft Office User</dc:creator>
  <cp:lastModifiedBy>Microsoft Office User</cp:lastModifiedBy>
  <cp:revision>12</cp:revision>
  <dcterms:created xsi:type="dcterms:W3CDTF">2023-12-07T16:21:59Z</dcterms:created>
  <dcterms:modified xsi:type="dcterms:W3CDTF">2023-12-09T15:25:07Z</dcterms:modified>
</cp:coreProperties>
</file>